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14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8BEEF-0F54-4A30-8ACC-ADEFA6FF39C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85397-8AB7-4D93-9D2F-32CA14DA04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FFFF00"/>
              </a:solidFill>
            </a:rPr>
            <a:t>Combine unsupervised learning, deep learning, and optimization techniques</a:t>
          </a:r>
          <a:endParaRPr lang="en-US" dirty="0">
            <a:solidFill>
              <a:srgbClr val="FFFF00"/>
            </a:solidFill>
          </a:endParaRPr>
        </a:p>
      </dgm:t>
    </dgm:pt>
    <dgm:pt modelId="{EFD379BB-02E6-466E-A695-11173D3184B6}" type="parTrans" cxnId="{70E45413-65BF-4E42-B9D4-03B18E947F89}">
      <dgm:prSet/>
      <dgm:spPr/>
      <dgm:t>
        <a:bodyPr/>
        <a:lstStyle/>
        <a:p>
          <a:endParaRPr lang="en-US"/>
        </a:p>
      </dgm:t>
    </dgm:pt>
    <dgm:pt modelId="{7CD98E60-2680-4C15-881A-F51AAC7F5305}" type="sibTrans" cxnId="{70E45413-65BF-4E42-B9D4-03B18E947F89}">
      <dgm:prSet/>
      <dgm:spPr/>
      <dgm:t>
        <a:bodyPr/>
        <a:lstStyle/>
        <a:p>
          <a:endParaRPr lang="en-US"/>
        </a:p>
      </dgm:t>
    </dgm:pt>
    <dgm:pt modelId="{BA2900A8-5897-4458-8115-484B4914DE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FFFF00"/>
              </a:solidFill>
            </a:rPr>
            <a:t>Leverage 60+ years of European weather data (18 stations, 1960-2022)</a:t>
          </a:r>
          <a:endParaRPr lang="en-US" dirty="0">
            <a:solidFill>
              <a:srgbClr val="FFFF00"/>
            </a:solidFill>
          </a:endParaRPr>
        </a:p>
      </dgm:t>
    </dgm:pt>
    <dgm:pt modelId="{3D83F222-B619-4AF7-96A3-BC59F5EB14F1}" type="parTrans" cxnId="{B43B8976-A607-41E6-8310-0C1F878134A3}">
      <dgm:prSet/>
      <dgm:spPr/>
      <dgm:t>
        <a:bodyPr/>
        <a:lstStyle/>
        <a:p>
          <a:endParaRPr lang="en-US"/>
        </a:p>
      </dgm:t>
    </dgm:pt>
    <dgm:pt modelId="{F30350A9-5EC9-497B-8D4E-DE4845127435}" type="sibTrans" cxnId="{B43B8976-A607-41E6-8310-0C1F878134A3}">
      <dgm:prSet/>
      <dgm:spPr/>
      <dgm:t>
        <a:bodyPr/>
        <a:lstStyle/>
        <a:p>
          <a:endParaRPr lang="en-US"/>
        </a:p>
      </dgm:t>
    </dgm:pt>
    <dgm:pt modelId="{2BC2F90D-9BB1-4A0A-9468-6A3241E589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FFFF00"/>
              </a:solidFill>
            </a:rPr>
            <a:t>Apply advanced ML algorithms to detect patterns, predict trends, and assess regional risk</a:t>
          </a:r>
          <a:endParaRPr lang="en-US" dirty="0">
            <a:solidFill>
              <a:srgbClr val="FFFF00"/>
            </a:solidFill>
          </a:endParaRPr>
        </a:p>
      </dgm:t>
    </dgm:pt>
    <dgm:pt modelId="{50CC5297-F8D5-4EA8-9FD5-8445C97F5B36}" type="parTrans" cxnId="{2A1E2D21-59E8-4A73-862E-1DABD14FE5A9}">
      <dgm:prSet/>
      <dgm:spPr/>
      <dgm:t>
        <a:bodyPr/>
        <a:lstStyle/>
        <a:p>
          <a:endParaRPr lang="en-US"/>
        </a:p>
      </dgm:t>
    </dgm:pt>
    <dgm:pt modelId="{35BE9F3E-C552-43BD-B018-E90927F97071}" type="sibTrans" cxnId="{2A1E2D21-59E8-4A73-862E-1DABD14FE5A9}">
      <dgm:prSet/>
      <dgm:spPr/>
      <dgm:t>
        <a:bodyPr/>
        <a:lstStyle/>
        <a:p>
          <a:endParaRPr lang="en-US"/>
        </a:p>
      </dgm:t>
    </dgm:pt>
    <dgm:pt modelId="{0325032C-2021-4BB3-945A-35ADF98270D8}" type="pres">
      <dgm:prSet presAssocID="{C6E8BEEF-0F54-4A30-8ACC-ADEFA6FF39CC}" presName="root" presStyleCnt="0">
        <dgm:presLayoutVars>
          <dgm:dir/>
          <dgm:resizeHandles val="exact"/>
        </dgm:presLayoutVars>
      </dgm:prSet>
      <dgm:spPr/>
    </dgm:pt>
    <dgm:pt modelId="{B74E05AC-9995-44CB-B48A-9C6CC32A1944}" type="pres">
      <dgm:prSet presAssocID="{2B585397-8AB7-4D93-9D2F-32CA14DA0400}" presName="compNode" presStyleCnt="0"/>
      <dgm:spPr/>
    </dgm:pt>
    <dgm:pt modelId="{5E8B58B4-AD5C-4C40-9A52-9994DAD99AFE}" type="pres">
      <dgm:prSet presAssocID="{2B585397-8AB7-4D93-9D2F-32CA14DA0400}" presName="iconBgRect" presStyleLbl="bgShp" presStyleIdx="0" presStyleCnt="3"/>
      <dgm:spPr/>
    </dgm:pt>
    <dgm:pt modelId="{3413CBFD-AB33-431F-9E3B-8F1F23D7B9FE}" type="pres">
      <dgm:prSet presAssocID="{2B585397-8AB7-4D93-9D2F-32CA14DA04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703F671-FD23-4B1B-9051-B1BF6483DB5B}" type="pres">
      <dgm:prSet presAssocID="{2B585397-8AB7-4D93-9D2F-32CA14DA0400}" presName="spaceRect" presStyleCnt="0"/>
      <dgm:spPr/>
    </dgm:pt>
    <dgm:pt modelId="{4EAAA8A4-6EE7-494D-BC29-7292FAC016E4}" type="pres">
      <dgm:prSet presAssocID="{2B585397-8AB7-4D93-9D2F-32CA14DA0400}" presName="textRect" presStyleLbl="revTx" presStyleIdx="0" presStyleCnt="3">
        <dgm:presLayoutVars>
          <dgm:chMax val="1"/>
          <dgm:chPref val="1"/>
        </dgm:presLayoutVars>
      </dgm:prSet>
      <dgm:spPr/>
    </dgm:pt>
    <dgm:pt modelId="{6D3DE90C-DAEE-4632-920E-1AE437084E3C}" type="pres">
      <dgm:prSet presAssocID="{7CD98E60-2680-4C15-881A-F51AAC7F5305}" presName="sibTrans" presStyleCnt="0"/>
      <dgm:spPr/>
    </dgm:pt>
    <dgm:pt modelId="{52613799-83C1-42EE-B416-239469FD4E11}" type="pres">
      <dgm:prSet presAssocID="{BA2900A8-5897-4458-8115-484B4914DE5F}" presName="compNode" presStyleCnt="0"/>
      <dgm:spPr/>
    </dgm:pt>
    <dgm:pt modelId="{20EC61A2-1309-42AF-BF56-5E5B6CA55201}" type="pres">
      <dgm:prSet presAssocID="{BA2900A8-5897-4458-8115-484B4914DE5F}" presName="iconBgRect" presStyleLbl="bgShp" presStyleIdx="1" presStyleCnt="3"/>
      <dgm:spPr/>
    </dgm:pt>
    <dgm:pt modelId="{90005433-85A0-4584-8C6E-8ACF3BCD64D2}" type="pres">
      <dgm:prSet presAssocID="{BA2900A8-5897-4458-8115-484B4914DE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5F58813C-A300-499D-8178-1FF8D9592C50}" type="pres">
      <dgm:prSet presAssocID="{BA2900A8-5897-4458-8115-484B4914DE5F}" presName="spaceRect" presStyleCnt="0"/>
      <dgm:spPr/>
    </dgm:pt>
    <dgm:pt modelId="{315F5D30-12C7-41FE-81DF-093B2582E28D}" type="pres">
      <dgm:prSet presAssocID="{BA2900A8-5897-4458-8115-484B4914DE5F}" presName="textRect" presStyleLbl="revTx" presStyleIdx="1" presStyleCnt="3">
        <dgm:presLayoutVars>
          <dgm:chMax val="1"/>
          <dgm:chPref val="1"/>
        </dgm:presLayoutVars>
      </dgm:prSet>
      <dgm:spPr/>
    </dgm:pt>
    <dgm:pt modelId="{6FC384D9-9839-4B32-A820-8763D925FE09}" type="pres">
      <dgm:prSet presAssocID="{F30350A9-5EC9-497B-8D4E-DE4845127435}" presName="sibTrans" presStyleCnt="0"/>
      <dgm:spPr/>
    </dgm:pt>
    <dgm:pt modelId="{42C5BE30-1C5D-4779-BB33-58CCFCE48524}" type="pres">
      <dgm:prSet presAssocID="{2BC2F90D-9BB1-4A0A-9468-6A3241E58949}" presName="compNode" presStyleCnt="0"/>
      <dgm:spPr/>
    </dgm:pt>
    <dgm:pt modelId="{CA3A5661-C360-4C33-8FCF-808328A5D6C1}" type="pres">
      <dgm:prSet presAssocID="{2BC2F90D-9BB1-4A0A-9468-6A3241E58949}" presName="iconBgRect" presStyleLbl="bgShp" presStyleIdx="2" presStyleCnt="3" custLinFactNeighborX="-3153" custLinFactNeighborY="6251"/>
      <dgm:spPr/>
    </dgm:pt>
    <dgm:pt modelId="{636D4EF7-438B-42B5-8102-39E119A8A9CC}" type="pres">
      <dgm:prSet presAssocID="{2BC2F90D-9BB1-4A0A-9468-6A3241E589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6270CC6-DF27-4751-8834-345E12C16097}" type="pres">
      <dgm:prSet presAssocID="{2BC2F90D-9BB1-4A0A-9468-6A3241E58949}" presName="spaceRect" presStyleCnt="0"/>
      <dgm:spPr/>
    </dgm:pt>
    <dgm:pt modelId="{3B104325-A05E-4F8B-87E9-416C58AA02C7}" type="pres">
      <dgm:prSet presAssocID="{2BC2F90D-9BB1-4A0A-9468-6A3241E58949}" presName="textRect" presStyleLbl="revTx" presStyleIdx="2" presStyleCnt="3" custLinFactNeighborX="-1923" custLinFactNeighborY="1714">
        <dgm:presLayoutVars>
          <dgm:chMax val="1"/>
          <dgm:chPref val="1"/>
        </dgm:presLayoutVars>
      </dgm:prSet>
      <dgm:spPr/>
    </dgm:pt>
  </dgm:ptLst>
  <dgm:cxnLst>
    <dgm:cxn modelId="{70E45413-65BF-4E42-B9D4-03B18E947F89}" srcId="{C6E8BEEF-0F54-4A30-8ACC-ADEFA6FF39CC}" destId="{2B585397-8AB7-4D93-9D2F-32CA14DA0400}" srcOrd="0" destOrd="0" parTransId="{EFD379BB-02E6-466E-A695-11173D3184B6}" sibTransId="{7CD98E60-2680-4C15-881A-F51AAC7F5305}"/>
    <dgm:cxn modelId="{2A1E2D21-59E8-4A73-862E-1DABD14FE5A9}" srcId="{C6E8BEEF-0F54-4A30-8ACC-ADEFA6FF39CC}" destId="{2BC2F90D-9BB1-4A0A-9468-6A3241E58949}" srcOrd="2" destOrd="0" parTransId="{50CC5297-F8D5-4EA8-9FD5-8445C97F5B36}" sibTransId="{35BE9F3E-C552-43BD-B018-E90927F97071}"/>
    <dgm:cxn modelId="{1CC4795B-1E4A-4917-80D4-2A2725D9988E}" type="presOf" srcId="{C6E8BEEF-0F54-4A30-8ACC-ADEFA6FF39CC}" destId="{0325032C-2021-4BB3-945A-35ADF98270D8}" srcOrd="0" destOrd="0" presId="urn:microsoft.com/office/officeart/2018/5/layout/IconCircleLabelList"/>
    <dgm:cxn modelId="{BF676151-9740-4174-9092-B527321490B7}" type="presOf" srcId="{2BC2F90D-9BB1-4A0A-9468-6A3241E58949}" destId="{3B104325-A05E-4F8B-87E9-416C58AA02C7}" srcOrd="0" destOrd="0" presId="urn:microsoft.com/office/officeart/2018/5/layout/IconCircleLabelList"/>
    <dgm:cxn modelId="{5DB7E871-72F2-4A62-B397-B47D76D8BD2E}" type="presOf" srcId="{BA2900A8-5897-4458-8115-484B4914DE5F}" destId="{315F5D30-12C7-41FE-81DF-093B2582E28D}" srcOrd="0" destOrd="0" presId="urn:microsoft.com/office/officeart/2018/5/layout/IconCircleLabelList"/>
    <dgm:cxn modelId="{E27B4252-2735-4722-8663-027391B3020B}" type="presOf" srcId="{2B585397-8AB7-4D93-9D2F-32CA14DA0400}" destId="{4EAAA8A4-6EE7-494D-BC29-7292FAC016E4}" srcOrd="0" destOrd="0" presId="urn:microsoft.com/office/officeart/2018/5/layout/IconCircleLabelList"/>
    <dgm:cxn modelId="{B43B8976-A607-41E6-8310-0C1F878134A3}" srcId="{C6E8BEEF-0F54-4A30-8ACC-ADEFA6FF39CC}" destId="{BA2900A8-5897-4458-8115-484B4914DE5F}" srcOrd="1" destOrd="0" parTransId="{3D83F222-B619-4AF7-96A3-BC59F5EB14F1}" sibTransId="{F30350A9-5EC9-497B-8D4E-DE4845127435}"/>
    <dgm:cxn modelId="{4649927E-B170-45E6-87A5-E6D64541074E}" type="presParOf" srcId="{0325032C-2021-4BB3-945A-35ADF98270D8}" destId="{B74E05AC-9995-44CB-B48A-9C6CC32A1944}" srcOrd="0" destOrd="0" presId="urn:microsoft.com/office/officeart/2018/5/layout/IconCircleLabelList"/>
    <dgm:cxn modelId="{09D9FD0A-5D17-4069-9D9E-D2E3718DFE61}" type="presParOf" srcId="{B74E05AC-9995-44CB-B48A-9C6CC32A1944}" destId="{5E8B58B4-AD5C-4C40-9A52-9994DAD99AFE}" srcOrd="0" destOrd="0" presId="urn:microsoft.com/office/officeart/2018/5/layout/IconCircleLabelList"/>
    <dgm:cxn modelId="{B6552F20-8E66-43A5-AB2C-534A6540CAFA}" type="presParOf" srcId="{B74E05AC-9995-44CB-B48A-9C6CC32A1944}" destId="{3413CBFD-AB33-431F-9E3B-8F1F23D7B9FE}" srcOrd="1" destOrd="0" presId="urn:microsoft.com/office/officeart/2018/5/layout/IconCircleLabelList"/>
    <dgm:cxn modelId="{421F705A-01D8-4403-AB0F-A6941F936492}" type="presParOf" srcId="{B74E05AC-9995-44CB-B48A-9C6CC32A1944}" destId="{B703F671-FD23-4B1B-9051-B1BF6483DB5B}" srcOrd="2" destOrd="0" presId="urn:microsoft.com/office/officeart/2018/5/layout/IconCircleLabelList"/>
    <dgm:cxn modelId="{376F9C5C-20DB-46EF-9240-6982CF3F4928}" type="presParOf" srcId="{B74E05AC-9995-44CB-B48A-9C6CC32A1944}" destId="{4EAAA8A4-6EE7-494D-BC29-7292FAC016E4}" srcOrd="3" destOrd="0" presId="urn:microsoft.com/office/officeart/2018/5/layout/IconCircleLabelList"/>
    <dgm:cxn modelId="{80C76DD4-B397-40C2-8204-D5DE5A4E6065}" type="presParOf" srcId="{0325032C-2021-4BB3-945A-35ADF98270D8}" destId="{6D3DE90C-DAEE-4632-920E-1AE437084E3C}" srcOrd="1" destOrd="0" presId="urn:microsoft.com/office/officeart/2018/5/layout/IconCircleLabelList"/>
    <dgm:cxn modelId="{A435FC5F-CF2A-4116-9394-60941159F43E}" type="presParOf" srcId="{0325032C-2021-4BB3-945A-35ADF98270D8}" destId="{52613799-83C1-42EE-B416-239469FD4E11}" srcOrd="2" destOrd="0" presId="urn:microsoft.com/office/officeart/2018/5/layout/IconCircleLabelList"/>
    <dgm:cxn modelId="{23A76E7E-A2AD-435E-BDFF-81E566314475}" type="presParOf" srcId="{52613799-83C1-42EE-B416-239469FD4E11}" destId="{20EC61A2-1309-42AF-BF56-5E5B6CA55201}" srcOrd="0" destOrd="0" presId="urn:microsoft.com/office/officeart/2018/5/layout/IconCircleLabelList"/>
    <dgm:cxn modelId="{B4E37216-F63B-460E-AEBA-716DEF20EC4E}" type="presParOf" srcId="{52613799-83C1-42EE-B416-239469FD4E11}" destId="{90005433-85A0-4584-8C6E-8ACF3BCD64D2}" srcOrd="1" destOrd="0" presId="urn:microsoft.com/office/officeart/2018/5/layout/IconCircleLabelList"/>
    <dgm:cxn modelId="{F0418942-982F-4A5C-8693-7390ADEDC5C4}" type="presParOf" srcId="{52613799-83C1-42EE-B416-239469FD4E11}" destId="{5F58813C-A300-499D-8178-1FF8D9592C50}" srcOrd="2" destOrd="0" presId="urn:microsoft.com/office/officeart/2018/5/layout/IconCircleLabelList"/>
    <dgm:cxn modelId="{17FCACC2-1B29-4D6A-8674-20FC348EB66D}" type="presParOf" srcId="{52613799-83C1-42EE-B416-239469FD4E11}" destId="{315F5D30-12C7-41FE-81DF-093B2582E28D}" srcOrd="3" destOrd="0" presId="urn:microsoft.com/office/officeart/2018/5/layout/IconCircleLabelList"/>
    <dgm:cxn modelId="{DE2B3D0D-CA65-4494-A012-3C9BEC07769A}" type="presParOf" srcId="{0325032C-2021-4BB3-945A-35ADF98270D8}" destId="{6FC384D9-9839-4B32-A820-8763D925FE09}" srcOrd="3" destOrd="0" presId="urn:microsoft.com/office/officeart/2018/5/layout/IconCircleLabelList"/>
    <dgm:cxn modelId="{74F8DC91-8BFC-426D-9D67-EBB699F3D17A}" type="presParOf" srcId="{0325032C-2021-4BB3-945A-35ADF98270D8}" destId="{42C5BE30-1C5D-4779-BB33-58CCFCE48524}" srcOrd="4" destOrd="0" presId="urn:microsoft.com/office/officeart/2018/5/layout/IconCircleLabelList"/>
    <dgm:cxn modelId="{462BA3A1-922E-4810-ADA4-7E7F4A56ADA4}" type="presParOf" srcId="{42C5BE30-1C5D-4779-BB33-58CCFCE48524}" destId="{CA3A5661-C360-4C33-8FCF-808328A5D6C1}" srcOrd="0" destOrd="0" presId="urn:microsoft.com/office/officeart/2018/5/layout/IconCircleLabelList"/>
    <dgm:cxn modelId="{6964F11C-5D37-4C42-BED1-DAADE46EB9FC}" type="presParOf" srcId="{42C5BE30-1C5D-4779-BB33-58CCFCE48524}" destId="{636D4EF7-438B-42B5-8102-39E119A8A9CC}" srcOrd="1" destOrd="0" presId="urn:microsoft.com/office/officeart/2018/5/layout/IconCircleLabelList"/>
    <dgm:cxn modelId="{7C7C05D7-7D61-47D4-B574-2E1B233544C1}" type="presParOf" srcId="{42C5BE30-1C5D-4779-BB33-58CCFCE48524}" destId="{A6270CC6-DF27-4751-8834-345E12C16097}" srcOrd="2" destOrd="0" presId="urn:microsoft.com/office/officeart/2018/5/layout/IconCircleLabelList"/>
    <dgm:cxn modelId="{023E9499-C553-49C2-B5F3-125FAE3CA0F9}" type="presParOf" srcId="{42C5BE30-1C5D-4779-BB33-58CCFCE48524}" destId="{3B104325-A05E-4F8B-87E9-416C58AA02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B58B4-AD5C-4C40-9A52-9994DAD99AFE}">
      <dsp:nvSpPr>
        <dsp:cNvPr id="0" name=""/>
        <dsp:cNvSpPr/>
      </dsp:nvSpPr>
      <dsp:spPr>
        <a:xfrm>
          <a:off x="308007" y="590844"/>
          <a:ext cx="962894" cy="962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3CBFD-AB33-431F-9E3B-8F1F23D7B9FE}">
      <dsp:nvSpPr>
        <dsp:cNvPr id="0" name=""/>
        <dsp:cNvSpPr/>
      </dsp:nvSpPr>
      <dsp:spPr>
        <a:xfrm>
          <a:off x="513214" y="796051"/>
          <a:ext cx="552480" cy="552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AA8A4-6EE7-494D-BC29-7292FAC016E4}">
      <dsp:nvSpPr>
        <dsp:cNvPr id="0" name=""/>
        <dsp:cNvSpPr/>
      </dsp:nvSpPr>
      <dsp:spPr>
        <a:xfrm>
          <a:off x="197" y="1853657"/>
          <a:ext cx="1578515" cy="74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rgbClr val="FFFF00"/>
              </a:solidFill>
            </a:rPr>
            <a:t>Combine unsupervised learning, deep learning, and optimization techniques</a:t>
          </a:r>
          <a:endParaRPr lang="en-US" sz="1100" kern="1200" dirty="0">
            <a:solidFill>
              <a:srgbClr val="FFFF00"/>
            </a:solidFill>
          </a:endParaRPr>
        </a:p>
      </dsp:txBody>
      <dsp:txXfrm>
        <a:off x="197" y="1853657"/>
        <a:ext cx="1578515" cy="749794"/>
      </dsp:txXfrm>
    </dsp:sp>
    <dsp:sp modelId="{20EC61A2-1309-42AF-BF56-5E5B6CA55201}">
      <dsp:nvSpPr>
        <dsp:cNvPr id="0" name=""/>
        <dsp:cNvSpPr/>
      </dsp:nvSpPr>
      <dsp:spPr>
        <a:xfrm>
          <a:off x="2162763" y="590844"/>
          <a:ext cx="962894" cy="962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05433-85A0-4584-8C6E-8ACF3BCD64D2}">
      <dsp:nvSpPr>
        <dsp:cNvPr id="0" name=""/>
        <dsp:cNvSpPr/>
      </dsp:nvSpPr>
      <dsp:spPr>
        <a:xfrm>
          <a:off x="2367970" y="796051"/>
          <a:ext cx="552480" cy="552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F5D30-12C7-41FE-81DF-093B2582E28D}">
      <dsp:nvSpPr>
        <dsp:cNvPr id="0" name=""/>
        <dsp:cNvSpPr/>
      </dsp:nvSpPr>
      <dsp:spPr>
        <a:xfrm>
          <a:off x="1854953" y="1853657"/>
          <a:ext cx="1578515" cy="74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rgbClr val="FFFF00"/>
              </a:solidFill>
            </a:rPr>
            <a:t>Leverage 60+ years of European weather data (18 stations, 1960-2022)</a:t>
          </a:r>
          <a:endParaRPr lang="en-US" sz="1100" kern="1200" dirty="0">
            <a:solidFill>
              <a:srgbClr val="FFFF00"/>
            </a:solidFill>
          </a:endParaRPr>
        </a:p>
      </dsp:txBody>
      <dsp:txXfrm>
        <a:off x="1854953" y="1853657"/>
        <a:ext cx="1578515" cy="749794"/>
      </dsp:txXfrm>
    </dsp:sp>
    <dsp:sp modelId="{CA3A5661-C360-4C33-8FCF-808328A5D6C1}">
      <dsp:nvSpPr>
        <dsp:cNvPr id="0" name=""/>
        <dsp:cNvSpPr/>
      </dsp:nvSpPr>
      <dsp:spPr>
        <a:xfrm>
          <a:off x="1205025" y="3058271"/>
          <a:ext cx="962894" cy="96289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D4EF7-438B-42B5-8102-39E119A8A9CC}">
      <dsp:nvSpPr>
        <dsp:cNvPr id="0" name=""/>
        <dsp:cNvSpPr/>
      </dsp:nvSpPr>
      <dsp:spPr>
        <a:xfrm>
          <a:off x="1440592" y="3203287"/>
          <a:ext cx="552480" cy="552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04325-A05E-4F8B-87E9-416C58AA02C7}">
      <dsp:nvSpPr>
        <dsp:cNvPr id="0" name=""/>
        <dsp:cNvSpPr/>
      </dsp:nvSpPr>
      <dsp:spPr>
        <a:xfrm>
          <a:off x="897220" y="4273744"/>
          <a:ext cx="1578515" cy="749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rgbClr val="FFFF00"/>
              </a:solidFill>
            </a:rPr>
            <a:t>Apply advanced ML algorithms to detect patterns, predict trends, and assess regional risk</a:t>
          </a:r>
          <a:endParaRPr lang="en-US" sz="1100" kern="1200" dirty="0">
            <a:solidFill>
              <a:srgbClr val="FFFF00"/>
            </a:solidFill>
          </a:endParaRPr>
        </a:p>
      </dsp:txBody>
      <dsp:txXfrm>
        <a:off x="897220" y="4273744"/>
        <a:ext cx="1578515" cy="749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C9A4-50B8-6E68-A799-783506C7B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1D001-B4D8-63BA-8306-5DBD63C04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25C97-03FC-FCAA-DCFA-7EE68190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702A-1258-1C40-0DED-2249102C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110D-4A20-22F5-C8B5-4C68E84C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F121-994B-3465-F4AF-536CD963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871EB-3A31-C70C-E199-6BB6F0DAF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B0231-3CD8-4F52-135C-E55D7F0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9ACA-C32F-0B09-0FD6-CC4A9E2F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F56AC-C45F-9001-4339-F76EE14B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4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1B116-3067-36A8-766D-569829EA4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B45C2-A59B-2E8F-54FC-51493C5D4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2ED2-2F8A-737F-0855-85978B26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E88E-8ED2-1B3B-88A4-CCC507D1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C1B3A-B9D6-1EB2-C7F2-714AA56E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3FC5-05B7-6471-D506-2C9AC23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5E14-1D4E-FBC3-7173-E1CA1460B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0DADF-535A-3926-AC4F-295D86B4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F61A4-B8ED-71AF-47CA-51AD47DA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AC6F-DBDB-F944-905C-9FC5CCC8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8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1D32-7005-534B-6139-75E5A354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294A8-807C-8673-63A2-57291209B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B4093-B958-5A44-FE9F-30E8333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22C71-A5DB-1C6C-35D9-5B6B542F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C04CE-9ECD-59C6-4B74-B63872EB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6C6F-5039-5901-9B2F-041D7089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B372-0B70-03A0-2F91-8803AECFE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D34A6-9D21-9608-EFE9-D36FA6851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58806-7868-D0A9-4E70-0E4E935E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DCE58-3AC7-59FE-F938-AF53B0ED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9BDE6-F987-B7E8-591F-8D274F40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8FCF-2DAD-3412-F3E5-F7E58E39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7E7EA-BA30-A420-D295-80077803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698CA-3A1B-29A0-947F-C8C61D6F8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F9F3F-45E1-1464-5154-471D2343E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A096B-6B37-5EEC-B7DE-DF397CC1F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9900E9-D182-644C-40E4-07E724B8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152F4-6285-1B3C-194E-FF08B523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B6AE8-6CE2-0C7E-2390-A43CCFCE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0BFC-A353-2F83-492B-BEADCA9B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1C66C-C4B2-A0AA-EB17-FE05EB80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599DB-58A6-E19A-4CDC-B62EB5F2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CCD1-BED7-6263-E130-3C57D354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5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DEBDD-1E7C-FF67-2E0F-8E847C5F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6176A-FA7C-70E3-CA3C-ED8C0F96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BAF74-8137-AA58-2BD9-8324E187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14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8CA-0515-1F85-1C15-FA7D7FC2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14FB-11FB-4638-5CF0-C2EC9221B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8BF7D-3E9A-2B8F-9958-59B2E3941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B4039-0B3D-A448-CF3A-939BAF67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B8BE1-01C3-18DD-579E-E872A591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0D7F5-CEB0-B061-DCF3-246AD22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8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B032-FA2F-6034-3243-D8FFCF7A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4806E-FF04-B0C1-F051-BF61EF88C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2A6D3-7154-1714-F751-2E81C3B8B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7B4F0-8FF9-7151-E2C7-B402B120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9BB6C-7DD6-ADBD-FAA0-651C92B6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B452D-3A6D-7253-0B00-D9129E7E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5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60481-3805-C7F8-6B60-061B6025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9F4B-7F76-C31B-0AA8-93837F0A7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7077F-22DB-055B-32FC-CD33BA2ED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462D80-80A8-4B19-8461-85A45643FE70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01E40-B1C4-0E49-F360-298044784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35E6-9318-E397-FCDB-16F44E4CF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0701F-AF18-41BD-B28E-345E65804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hyperlink" Target="mailto:feminoble8@gmail.com" TargetMode="External"/><Relationship Id="rId4" Type="http://schemas.openxmlformats.org/officeDocument/2006/relationships/hyperlink" Target="https://github.com/OlufemiGi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F834-71C5-C163-6880-46C457628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0" r="1" b="25560"/>
          <a:stretch>
            <a:fillRect/>
          </a:stretch>
        </p:blipFill>
        <p:spPr>
          <a:xfrm>
            <a:off x="-18216" y="-18644"/>
            <a:ext cx="12246039" cy="567511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9" name="Freeform: Shape 38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FEE764-B45B-7591-6F7D-38285000760D}"/>
              </a:ext>
            </a:extLst>
          </p:cNvPr>
          <p:cNvSpPr txBox="1"/>
          <p:nvPr/>
        </p:nvSpPr>
        <p:spPr>
          <a:xfrm>
            <a:off x="1455576" y="810066"/>
            <a:ext cx="9244835" cy="1323439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ClimateWins: Predicting Climate Change with Machine Learning</a:t>
            </a:r>
          </a:p>
          <a:p>
            <a:pPr algn="ctr"/>
            <a:endParaRPr lang="en-US" sz="2400" b="1" dirty="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6091C-6EA1-9F0C-0838-BFBB5D5713E3}"/>
              </a:ext>
            </a:extLst>
          </p:cNvPr>
          <p:cNvSpPr txBox="1"/>
          <p:nvPr/>
        </p:nvSpPr>
        <p:spPr>
          <a:xfrm>
            <a:off x="2708085" y="2399713"/>
            <a:ext cx="7445828" cy="954107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Climate Strategy Proposal </a:t>
            </a:r>
          </a:p>
          <a:p>
            <a:endParaRPr lang="en-US" sz="2800" b="1" dirty="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740CD-D855-4598-B9E6-C23E500C3C41}"/>
              </a:ext>
            </a:extLst>
          </p:cNvPr>
          <p:cNvSpPr txBox="1"/>
          <p:nvPr/>
        </p:nvSpPr>
        <p:spPr>
          <a:xfrm>
            <a:off x="-305" y="5587401"/>
            <a:ext cx="12246039" cy="136779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37E41-5E85-3254-BC25-E5F7AB0066EF}"/>
              </a:ext>
            </a:extLst>
          </p:cNvPr>
          <p:cNvSpPr txBox="1"/>
          <p:nvPr/>
        </p:nvSpPr>
        <p:spPr>
          <a:xfrm>
            <a:off x="3501187" y="4574137"/>
            <a:ext cx="5859625" cy="1569660"/>
          </a:xfrm>
          <a:prstGeom prst="rect">
            <a:avLst/>
          </a:prstGeom>
          <a:solidFill>
            <a:srgbClr val="1205BB">
              <a:alpha val="9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Olufemi Ige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February 2026</a:t>
            </a:r>
          </a:p>
        </p:txBody>
      </p:sp>
    </p:spTree>
    <p:extLst>
      <p:ext uri="{BB962C8B-B14F-4D97-AF65-F5344CB8AC3E}">
        <p14:creationId xmlns:p14="http://schemas.microsoft.com/office/powerpoint/2010/main" val="296890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7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855F1-E443-2A5C-34EE-510FC397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B87DD-C0AD-548D-9AEB-422F470E17D5}"/>
              </a:ext>
            </a:extLst>
          </p:cNvPr>
          <p:cNvSpPr txBox="1"/>
          <p:nvPr/>
        </p:nvSpPr>
        <p:spPr>
          <a:xfrm>
            <a:off x="2914261" y="144919"/>
            <a:ext cx="5840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D78DBC-F8A6-2538-67F3-2A84B12E9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5" y="791250"/>
            <a:ext cx="1171924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ML reveals meaningful climate structure and emerging variability.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Europe’s climate is shifting unevenly, not collapsing.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multi‑layer risk framework can guide long‑term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4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 will integrate socioeconomic resilience data to produce a full habitability index.</a:t>
            </a:r>
            <a:endParaRPr lang="en-US" altLang="en-US" sz="4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5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AAC81-5771-17A8-C783-7CD959A7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8AFDE-E3EC-1929-D5BF-B47DABCA70B3}"/>
              </a:ext>
            </a:extLst>
          </p:cNvPr>
          <p:cNvSpPr txBox="1"/>
          <p:nvPr/>
        </p:nvSpPr>
        <p:spPr>
          <a:xfrm>
            <a:off x="2885286" y="2383439"/>
            <a:ext cx="67376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Thank You For Your Attention </a:t>
            </a:r>
          </a:p>
          <a:p>
            <a:endParaRPr lang="en-US" sz="2800" dirty="0">
              <a:latin typeface="Arial Black" panose="020B0A04020102020204" pitchFamily="34" charset="0"/>
            </a:endParaRPr>
          </a:p>
          <a:p>
            <a:endParaRPr lang="en-US" sz="2800" dirty="0">
              <a:latin typeface="Arial Black" panose="020B0A04020102020204" pitchFamily="34" charset="0"/>
            </a:endParaRPr>
          </a:p>
          <a:p>
            <a:endParaRPr lang="en-US" sz="2800" dirty="0">
              <a:latin typeface="Arial Black" panose="020B0A040201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355FE1-2D46-1E1E-DD17-6EA9E7DBD3EE}"/>
              </a:ext>
            </a:extLst>
          </p:cNvPr>
          <p:cNvGrpSpPr/>
          <p:nvPr/>
        </p:nvGrpSpPr>
        <p:grpSpPr>
          <a:xfrm>
            <a:off x="2885286" y="3060548"/>
            <a:ext cx="9176085" cy="2031325"/>
            <a:chOff x="2885286" y="3060548"/>
            <a:chExt cx="9176085" cy="20313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8FAD73-5ADE-4832-A4BF-C2EAA0B4C7AD}"/>
                </a:ext>
              </a:extLst>
            </p:cNvPr>
            <p:cNvSpPr txBox="1"/>
            <p:nvPr/>
          </p:nvSpPr>
          <p:spPr>
            <a:xfrm>
              <a:off x="2885286" y="4630208"/>
              <a:ext cx="737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Arial Black" panose="020B0A04020102020204" pitchFamily="34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r>
                <a:rPr lang="en-US" sz="2400" dirty="0"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400" dirty="0" err="1">
                  <a:solidFill>
                    <a:srgbClr val="467886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OlufemiGit</a:t>
              </a:r>
              <a:r>
                <a:rPr lang="en-US" sz="2400" dirty="0">
                  <a:solidFill>
                    <a:srgbClr val="00206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(Olufemi)</a:t>
              </a:r>
              <a:endParaRPr lang="en-US" sz="240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B332DF-953E-E5E9-6B03-C4F210E77D66}"/>
                </a:ext>
              </a:extLst>
            </p:cNvPr>
            <p:cNvSpPr txBox="1"/>
            <p:nvPr/>
          </p:nvSpPr>
          <p:spPr>
            <a:xfrm>
              <a:off x="2885286" y="3060548"/>
              <a:ext cx="9176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 Black" panose="020B0A04020102020204" pitchFamily="34" charset="0"/>
                </a:rPr>
                <a:t>Please email me your questions and comments</a:t>
              </a:r>
            </a:p>
            <a:p>
              <a:endParaRPr lang="en-US" sz="2400" dirty="0">
                <a:latin typeface="Arial Black" panose="020B0A04020102020204" pitchFamily="34" charset="0"/>
              </a:endParaRPr>
            </a:p>
            <a:p>
              <a:r>
                <a:rPr lang="en-US" sz="2400" dirty="0">
                  <a:latin typeface="Arial Black" panose="020B0A04020102020204" pitchFamily="34" charset="0"/>
                </a:rPr>
                <a:t>Email address: </a:t>
              </a:r>
              <a:r>
                <a:rPr lang="en-US" sz="2400" dirty="0">
                  <a:solidFill>
                    <a:srgbClr val="002060"/>
                  </a:solidFill>
                  <a:latin typeface="Arial Black" panose="020B0A040201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feminoble8@gmail.com</a:t>
              </a:r>
              <a:r>
                <a:rPr lang="en-US" sz="2400" dirty="0">
                  <a:solidFill>
                    <a:srgbClr val="002060"/>
                  </a:solidFill>
                  <a:latin typeface="Arial Black" panose="020B0A04020102020204" pitchFamily="34" charset="0"/>
                </a:rPr>
                <a:t> </a:t>
              </a:r>
            </a:p>
            <a:p>
              <a:endParaRPr lang="en-US" sz="24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0F858-7101-266A-5DD8-87C712FFD374}"/>
              </a:ext>
            </a:extLst>
          </p:cNvPr>
          <p:cNvSpPr txBox="1"/>
          <p:nvPr/>
        </p:nvSpPr>
        <p:spPr>
          <a:xfrm>
            <a:off x="3343469" y="234952"/>
            <a:ext cx="5840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 Black" panose="020B0A04020102020204" pitchFamily="34" charset="0"/>
              </a:rPr>
              <a:t>Executive Summary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983106-24A1-4F75-D22F-43D02AAD3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02" y="990737"/>
            <a:ext cx="1185609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Europe’s climate regimes remain structurally stable but increasingly variable.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ML can detect anomalies and forecast exposure risk but cannot score habitability alone.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Additional data (infrastructure, population, resilience) is required for full risk assessment.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200" dirty="0"/>
              <a:t>ML provides early‑warning signals but requires socioeconomic data for actionable planning.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82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348C5D-05AD-85EE-6D8F-A3FD2C2F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70C4D48-809B-0D80-9F68-7992D5A8F8D6}"/>
              </a:ext>
            </a:extLst>
          </p:cNvPr>
          <p:cNvSpPr/>
          <p:nvPr/>
        </p:nvSpPr>
        <p:spPr>
          <a:xfrm>
            <a:off x="8318657" y="605863"/>
            <a:ext cx="3817360" cy="608911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140DA3-5FF9-7C26-8DDF-608667E2A1D5}"/>
              </a:ext>
            </a:extLst>
          </p:cNvPr>
          <p:cNvGrpSpPr/>
          <p:nvPr/>
        </p:nvGrpSpPr>
        <p:grpSpPr>
          <a:xfrm rot="5400000">
            <a:off x="3056458" y="1522563"/>
            <a:ext cx="6089115" cy="4261550"/>
            <a:chOff x="113522" y="1464066"/>
            <a:chExt cx="11471989" cy="12159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D1F46E-6557-4390-ADB4-8663CA1D4CEB}"/>
                </a:ext>
              </a:extLst>
            </p:cNvPr>
            <p:cNvSpPr/>
            <p:nvPr/>
          </p:nvSpPr>
          <p:spPr>
            <a:xfrm>
              <a:off x="113522" y="146704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sz="1600" cap="all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Find new patterns in weather changes over the last 60 years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DC9441-2ED1-0BCE-9765-883CCF3A4118}"/>
                </a:ext>
              </a:extLst>
            </p:cNvPr>
            <p:cNvSpPr/>
            <p:nvPr/>
          </p:nvSpPr>
          <p:spPr>
            <a:xfrm>
              <a:off x="2430624" y="146704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sz="1600" cap="all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Identify weather patterns outside the regional norm in Europe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AB28FE-8300-B935-3274-5C64B239475E}"/>
                </a:ext>
              </a:extLst>
            </p:cNvPr>
            <p:cNvSpPr/>
            <p:nvPr/>
          </p:nvSpPr>
          <p:spPr>
            <a:xfrm>
              <a:off x="4767165" y="146704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sz="1600" cap="all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Determine whether unusual weather patterns are increasing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3D53D0-3B8F-CDE0-AC15-3098A23FF47A}"/>
                </a:ext>
              </a:extLst>
            </p:cNvPr>
            <p:cNvSpPr/>
            <p:nvPr/>
          </p:nvSpPr>
          <p:spPr>
            <a:xfrm>
              <a:off x="7084267" y="146406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sz="1600" cap="all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Generate possibilities for future weather conditions over the next 25–50 years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BBEAB6-7FD3-F371-F13C-EF002D037951}"/>
                </a:ext>
              </a:extLst>
            </p:cNvPr>
            <p:cNvSpPr/>
            <p:nvPr/>
          </p:nvSpPr>
          <p:spPr>
            <a:xfrm>
              <a:off x="9420809" y="146406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sz="1600" cap="all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Determine the safest places for people to live in Europe within the next 25–50 years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DE6371-8741-D9C6-77BE-87DD656C1763}"/>
              </a:ext>
            </a:extLst>
          </p:cNvPr>
          <p:cNvSpPr txBox="1"/>
          <p:nvPr/>
        </p:nvSpPr>
        <p:spPr>
          <a:xfrm>
            <a:off x="8255971" y="43449"/>
            <a:ext cx="3880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ML APPROACH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913D62-09BD-780F-9444-1EE5CBD2A21D}"/>
              </a:ext>
            </a:extLst>
          </p:cNvPr>
          <p:cNvGrpSpPr/>
          <p:nvPr/>
        </p:nvGrpSpPr>
        <p:grpSpPr>
          <a:xfrm rot="5400000">
            <a:off x="-1559083" y="2451084"/>
            <a:ext cx="6089115" cy="2473319"/>
            <a:chOff x="113522" y="1464066"/>
            <a:chExt cx="11471989" cy="12159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3A41AC-80B6-A133-9BA5-74FB85B36405}"/>
                </a:ext>
              </a:extLst>
            </p:cNvPr>
            <p:cNvSpPr/>
            <p:nvPr/>
          </p:nvSpPr>
          <p:spPr>
            <a:xfrm>
              <a:off x="113522" y="146704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TRENDS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572DE9-D4CB-FEBD-3172-968EEDE3A0A2}"/>
                </a:ext>
              </a:extLst>
            </p:cNvPr>
            <p:cNvSpPr/>
            <p:nvPr/>
          </p:nvSpPr>
          <p:spPr>
            <a:xfrm>
              <a:off x="2430624" y="146704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ANOMALIES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98444C4-561A-711C-BF70-21A1EE0B2478}"/>
                </a:ext>
              </a:extLst>
            </p:cNvPr>
            <p:cNvSpPr/>
            <p:nvPr/>
          </p:nvSpPr>
          <p:spPr>
            <a:xfrm>
              <a:off x="4767165" y="146704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F8D5A32-BBA0-9310-CB27-8DA8A838CAA0}"/>
                </a:ext>
              </a:extLst>
            </p:cNvPr>
            <p:cNvSpPr/>
            <p:nvPr/>
          </p:nvSpPr>
          <p:spPr>
            <a:xfrm>
              <a:off x="7103706" y="146406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FORECAST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C0E310A-AA3E-E7A1-A38C-4BD0BF4ED5B1}"/>
                </a:ext>
              </a:extLst>
            </p:cNvPr>
            <p:cNvSpPr/>
            <p:nvPr/>
          </p:nvSpPr>
          <p:spPr>
            <a:xfrm>
              <a:off x="9420809" y="1464066"/>
              <a:ext cx="2164702" cy="121298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  <a:flatTx/>
            </a:bodyPr>
            <a:lstStyle/>
            <a:p>
              <a:pPr algn="ctr"/>
              <a:r>
                <a:rPr lang="en-US" dirty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SAFETY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B68051-2CA5-3205-9F77-4D49F836B338}"/>
              </a:ext>
            </a:extLst>
          </p:cNvPr>
          <p:cNvGrpSpPr/>
          <p:nvPr/>
        </p:nvGrpSpPr>
        <p:grpSpPr>
          <a:xfrm>
            <a:off x="2773340" y="1064731"/>
            <a:ext cx="1183856" cy="5363821"/>
            <a:chOff x="1777070" y="906180"/>
            <a:chExt cx="1183856" cy="5363821"/>
          </a:xfrm>
        </p:grpSpPr>
        <p:sp>
          <p:nvSpPr>
            <p:cNvPr id="42" name="Arrow: Left-Right 41">
              <a:extLst>
                <a:ext uri="{FF2B5EF4-FFF2-40B4-BE49-F238E27FC236}">
                  <a16:creationId xmlns:a16="http://schemas.microsoft.com/office/drawing/2014/main" id="{03691365-D283-24E4-2ADC-55E3C63AC121}"/>
                </a:ext>
              </a:extLst>
            </p:cNvPr>
            <p:cNvSpPr/>
            <p:nvPr/>
          </p:nvSpPr>
          <p:spPr>
            <a:xfrm>
              <a:off x="1786186" y="906180"/>
              <a:ext cx="1170948" cy="454090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Left-Right 42">
              <a:extLst>
                <a:ext uri="{FF2B5EF4-FFF2-40B4-BE49-F238E27FC236}">
                  <a16:creationId xmlns:a16="http://schemas.microsoft.com/office/drawing/2014/main" id="{69B63378-AF29-C808-4B5B-C87202FFE145}"/>
                </a:ext>
              </a:extLst>
            </p:cNvPr>
            <p:cNvSpPr/>
            <p:nvPr/>
          </p:nvSpPr>
          <p:spPr>
            <a:xfrm>
              <a:off x="1789978" y="2122692"/>
              <a:ext cx="1170948" cy="454090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Left-Right 43">
              <a:extLst>
                <a:ext uri="{FF2B5EF4-FFF2-40B4-BE49-F238E27FC236}">
                  <a16:creationId xmlns:a16="http://schemas.microsoft.com/office/drawing/2014/main" id="{8B5F1BC9-5F2F-B283-7D2E-A8B372B58D7F}"/>
                </a:ext>
              </a:extLst>
            </p:cNvPr>
            <p:cNvSpPr/>
            <p:nvPr/>
          </p:nvSpPr>
          <p:spPr>
            <a:xfrm>
              <a:off x="1789978" y="3429000"/>
              <a:ext cx="1170948" cy="454090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BD5D963E-E32E-F5FB-4BB7-00DE2495608F}"/>
                </a:ext>
              </a:extLst>
            </p:cNvPr>
            <p:cNvSpPr/>
            <p:nvPr/>
          </p:nvSpPr>
          <p:spPr>
            <a:xfrm>
              <a:off x="1777070" y="4641835"/>
              <a:ext cx="1170948" cy="454090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Left-Right 45">
              <a:extLst>
                <a:ext uri="{FF2B5EF4-FFF2-40B4-BE49-F238E27FC236}">
                  <a16:creationId xmlns:a16="http://schemas.microsoft.com/office/drawing/2014/main" id="{AFE6B06C-08BF-1CE6-C10F-8D2F83E5A994}"/>
                </a:ext>
              </a:extLst>
            </p:cNvPr>
            <p:cNvSpPr/>
            <p:nvPr/>
          </p:nvSpPr>
          <p:spPr>
            <a:xfrm>
              <a:off x="1786186" y="5815911"/>
              <a:ext cx="1170948" cy="454090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BF96ACB2-9487-E5AE-F39C-EE9B9F15E2E4}"/>
              </a:ext>
            </a:extLst>
          </p:cNvPr>
          <p:cNvSpPr txBox="1">
            <a:spLocks/>
          </p:cNvSpPr>
          <p:nvPr/>
        </p:nvSpPr>
        <p:spPr>
          <a:xfrm>
            <a:off x="412981" y="43449"/>
            <a:ext cx="7961659" cy="650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CLIMATEWINS OBJECTIVES </a:t>
            </a:r>
          </a:p>
        </p:txBody>
      </p:sp>
      <p:graphicFrame>
        <p:nvGraphicFramePr>
          <p:cNvPr id="56" name="TextBox 52">
            <a:extLst>
              <a:ext uri="{FF2B5EF4-FFF2-40B4-BE49-F238E27FC236}">
                <a16:creationId xmlns:a16="http://schemas.microsoft.com/office/drawing/2014/main" id="{A0F1483F-F895-4CE7-FFAB-62E336E35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186943"/>
              </p:ext>
            </p:extLst>
          </p:nvPr>
        </p:nvGraphicFramePr>
        <p:xfrm>
          <a:off x="8509518" y="654189"/>
          <a:ext cx="3433666" cy="560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49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DF24-C134-44AE-FCDB-3E71658C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86" y="100436"/>
            <a:ext cx="5195635" cy="519886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latin typeface="Arial Black" panose="020B0A04020102020204" pitchFamily="34" charset="0"/>
              </a:rPr>
              <a:t>MACHINE LEARNING METHODS SUMMARY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F638B8E-EE70-932C-DBC5-B11E6E2FA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159155"/>
              </p:ext>
            </p:extLst>
          </p:nvPr>
        </p:nvGraphicFramePr>
        <p:xfrm>
          <a:off x="121677" y="620322"/>
          <a:ext cx="6318584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292">
                  <a:extLst>
                    <a:ext uri="{9D8B030D-6E8A-4147-A177-3AD203B41FA5}">
                      <a16:colId xmlns:a16="http://schemas.microsoft.com/office/drawing/2014/main" val="149225822"/>
                    </a:ext>
                  </a:extLst>
                </a:gridCol>
                <a:gridCol w="3159292">
                  <a:extLst>
                    <a:ext uri="{9D8B030D-6E8A-4147-A177-3AD203B41FA5}">
                      <a16:colId xmlns:a16="http://schemas.microsoft.com/office/drawing/2014/main" val="2361508081"/>
                    </a:ext>
                  </a:extLst>
                </a:gridCol>
              </a:tblGrid>
              <a:tr h="277212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Arial Black" panose="020B0A04020102020204" pitchFamily="34" charset="0"/>
                        </a:rPr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baseline="0" dirty="0">
                          <a:solidFill>
                            <a:schemeClr val="lt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860738"/>
                  </a:ext>
                </a:extLst>
              </a:tr>
              <a:tr h="1083646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 Black" panose="020B0A04020102020204" pitchFamily="34" charset="0"/>
                        </a:rPr>
                        <a:t>Unsupervised Learning: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 (Principal Component Analysis)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K-Means &amp; Hierarchical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Dimensionality reduction to simplify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natural groupings in weather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97065"/>
                  </a:ext>
                </a:extLst>
              </a:tr>
              <a:tr h="1285255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 Black" panose="020B0A04020102020204" pitchFamily="34" charset="0"/>
                        </a:rPr>
                        <a:t>Deep Learning Models: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 (Convolutional Neural Networks)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RNN/LSTM (Recurrent Neural Networks)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 Black" panose="020B0A04020102020204" pitchFamily="34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Learn complex multivariate patterns &amp; interactions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Capture temporal weather sequences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75425"/>
                  </a:ext>
                </a:extLst>
              </a:tr>
              <a:tr h="10836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Optimization: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Bayesian Optimization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 Forests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 Black" panose="020B0A040201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optimal hyperparameters efficiently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Ensemble learning for robust 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292232"/>
                  </a:ext>
                </a:extLst>
              </a:tr>
              <a:tr h="6804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Generative Models: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GANs (Generative Adversarial Networks)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 Black" panose="020B0A04020102020204" pitchFamily="34" charset="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Generate &amp; test synthetic extreme weather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37383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69D5B05E-9395-8F6E-0063-02D90D4B69BE}"/>
              </a:ext>
            </a:extLst>
          </p:cNvPr>
          <p:cNvGrpSpPr/>
          <p:nvPr/>
        </p:nvGrpSpPr>
        <p:grpSpPr>
          <a:xfrm>
            <a:off x="6603174" y="100436"/>
            <a:ext cx="2707664" cy="1668786"/>
            <a:chOff x="6603174" y="100436"/>
            <a:chExt cx="2707664" cy="16687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B024E3-F406-B52C-7F71-88CD9B4C2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3174" y="100436"/>
              <a:ext cx="2707664" cy="16687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6B9814-1F48-A38C-8452-33A5BA2AFB9F}"/>
                </a:ext>
              </a:extLst>
            </p:cNvPr>
            <p:cNvSpPr txBox="1"/>
            <p:nvPr/>
          </p:nvSpPr>
          <p:spPr>
            <a:xfrm>
              <a:off x="7800563" y="360379"/>
              <a:ext cx="1409375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/>
              </a:lvl1pPr>
            </a:lstStyle>
            <a:p>
              <a:r>
                <a:rPr lang="en-US" dirty="0"/>
                <a:t>Shows: Basel dominance, München and Maastricht contributions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CA987B-3946-9FA0-012C-4986E548C688}"/>
              </a:ext>
            </a:extLst>
          </p:cNvPr>
          <p:cNvGrpSpPr/>
          <p:nvPr/>
        </p:nvGrpSpPr>
        <p:grpSpPr>
          <a:xfrm>
            <a:off x="6562574" y="4950189"/>
            <a:ext cx="2707664" cy="1836054"/>
            <a:chOff x="6553175" y="1905219"/>
            <a:chExt cx="2707664" cy="18360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034EA2-8879-FA75-132E-366A2E2A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175" y="1905219"/>
              <a:ext cx="2707664" cy="183605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0BF57-8C69-1BD5-6C69-995DF2227B23}"/>
                </a:ext>
              </a:extLst>
            </p:cNvPr>
            <p:cNvSpPr txBox="1"/>
            <p:nvPr/>
          </p:nvSpPr>
          <p:spPr>
            <a:xfrm>
              <a:off x="8604753" y="2037459"/>
              <a:ext cx="56224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Shows: Accuracy rising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0C51C3-38CF-D907-72B8-762134682AF2}"/>
              </a:ext>
            </a:extLst>
          </p:cNvPr>
          <p:cNvGrpSpPr/>
          <p:nvPr/>
        </p:nvGrpSpPr>
        <p:grpSpPr>
          <a:xfrm>
            <a:off x="6645205" y="3429000"/>
            <a:ext cx="2516236" cy="1388109"/>
            <a:chOff x="9392550" y="1905219"/>
            <a:chExt cx="2516236" cy="160074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E1D8CCF-96A8-270D-0571-19E4AAEC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2550" y="1905219"/>
              <a:ext cx="2516236" cy="160074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4361D7-C365-0E24-61DE-87B8BBF62526}"/>
                </a:ext>
              </a:extLst>
            </p:cNvPr>
            <p:cNvSpPr txBox="1"/>
            <p:nvPr/>
          </p:nvSpPr>
          <p:spPr>
            <a:xfrm>
              <a:off x="11184452" y="2010169"/>
              <a:ext cx="661209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/>
              </a:lvl1pPr>
            </a:lstStyle>
            <a:p>
              <a:r>
                <a:rPr lang="en-US" sz="600" dirty="0"/>
                <a:t>Shows: loss decreasing smoothly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6F65D7-A88E-E8D8-BA95-E2C1B8A327F5}"/>
              </a:ext>
            </a:extLst>
          </p:cNvPr>
          <p:cNvGrpSpPr/>
          <p:nvPr/>
        </p:nvGrpSpPr>
        <p:grpSpPr>
          <a:xfrm>
            <a:off x="9376969" y="100436"/>
            <a:ext cx="2815031" cy="1624239"/>
            <a:chOff x="9376969" y="100436"/>
            <a:chExt cx="2815031" cy="16242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6DCA85-FD28-FA15-401E-51672BB7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6969" y="100436"/>
              <a:ext cx="2815031" cy="16242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74E10D-EFB9-FC44-1CA2-F160E4587A7A}"/>
                </a:ext>
              </a:extLst>
            </p:cNvPr>
            <p:cNvSpPr txBox="1"/>
            <p:nvPr/>
          </p:nvSpPr>
          <p:spPr>
            <a:xfrm>
              <a:off x="10611589" y="360379"/>
              <a:ext cx="1277616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/>
              </a:lvl1pPr>
            </a:lstStyle>
            <a:p>
              <a:r>
                <a:rPr lang="en-US" dirty="0"/>
                <a:t>Shows: Precipitation dominates, followed by max temp and sunshine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C845E9-AD34-CFC7-9DA8-427791C90199}"/>
              </a:ext>
            </a:extLst>
          </p:cNvPr>
          <p:cNvGrpSpPr/>
          <p:nvPr/>
        </p:nvGrpSpPr>
        <p:grpSpPr>
          <a:xfrm>
            <a:off x="9376969" y="4362429"/>
            <a:ext cx="2707664" cy="1938442"/>
            <a:chOff x="6525082" y="3817031"/>
            <a:chExt cx="2707664" cy="193844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67B5F4-C6A7-7B99-2143-77AB16B88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5082" y="3817031"/>
              <a:ext cx="2707664" cy="19384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5784BE-AC69-E4BA-4AD2-F368D2008D6C}"/>
                </a:ext>
              </a:extLst>
            </p:cNvPr>
            <p:cNvSpPr txBox="1"/>
            <p:nvPr/>
          </p:nvSpPr>
          <p:spPr>
            <a:xfrm>
              <a:off x="7530420" y="4035096"/>
              <a:ext cx="1279630" cy="4732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/>
              </a:lvl1pPr>
            </a:lstStyle>
            <a:p>
              <a:r>
                <a:rPr lang="en-US" dirty="0"/>
                <a:t>Shows: Strong diagonal performance for well-represented stations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51D384-616F-A15E-CAF8-F67D37868B94}"/>
              </a:ext>
            </a:extLst>
          </p:cNvPr>
          <p:cNvGrpSpPr/>
          <p:nvPr/>
        </p:nvGrpSpPr>
        <p:grpSpPr>
          <a:xfrm>
            <a:off x="6562573" y="1904894"/>
            <a:ext cx="2707665" cy="1347377"/>
            <a:chOff x="9430651" y="3576214"/>
            <a:chExt cx="2707665" cy="13473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3EA7359-9BC1-93C7-3079-C47A2FA75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0651" y="3576214"/>
              <a:ext cx="2707665" cy="13473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600A3-AE4D-92FF-E469-635110AAF26F}"/>
                </a:ext>
              </a:extLst>
            </p:cNvPr>
            <p:cNvSpPr txBox="1"/>
            <p:nvPr/>
          </p:nvSpPr>
          <p:spPr>
            <a:xfrm>
              <a:off x="10632802" y="3704725"/>
              <a:ext cx="1002988" cy="5847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/>
              </a:lvl1pPr>
            </a:lstStyle>
            <a:p>
              <a:r>
                <a:rPr lang="en-US" dirty="0"/>
                <a:t>Shows: Clear climate clusters separating station groups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A59C2E-1596-6B5A-3ED1-11DD013BD751}"/>
              </a:ext>
            </a:extLst>
          </p:cNvPr>
          <p:cNvGrpSpPr/>
          <p:nvPr/>
        </p:nvGrpSpPr>
        <p:grpSpPr>
          <a:xfrm>
            <a:off x="9376970" y="2314363"/>
            <a:ext cx="2815030" cy="1646893"/>
            <a:chOff x="6731003" y="5393691"/>
            <a:chExt cx="2815030" cy="16468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C2C946-68F8-8DAA-E88A-34604EF4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1003" y="5393691"/>
              <a:ext cx="2815030" cy="16468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9F107-C725-B975-D9ED-DEB6BBE6A52F}"/>
                </a:ext>
              </a:extLst>
            </p:cNvPr>
            <p:cNvSpPr txBox="1"/>
            <p:nvPr/>
          </p:nvSpPr>
          <p:spPr>
            <a:xfrm>
              <a:off x="8749987" y="5607506"/>
              <a:ext cx="796046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/>
              </a:lvl1pPr>
            </a:lstStyle>
            <a:p>
              <a:r>
                <a:rPr lang="en-US" dirty="0"/>
                <a:t>Shows: Cumulative variance curve with elbow at 10 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55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5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EED80-36BB-E787-0600-A7DECCC08A20}"/>
              </a:ext>
            </a:extLst>
          </p:cNvPr>
          <p:cNvSpPr txBox="1"/>
          <p:nvPr/>
        </p:nvSpPr>
        <p:spPr>
          <a:xfrm>
            <a:off x="2727158" y="193170"/>
            <a:ext cx="6208295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Black" panose="020B0A04020102020204" pitchFamily="34" charset="0"/>
                <a:cs typeface="Arial" panose="020B0604020202020204" pitchFamily="34" charset="0"/>
              </a:rPr>
              <a:t>Thought Experiment #1: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Detecting Historical Climate Anomalies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828B5-D85A-02B0-DD60-DEE4531140EA}"/>
              </a:ext>
            </a:extLst>
          </p:cNvPr>
          <p:cNvSpPr txBox="1"/>
          <p:nvPr/>
        </p:nvSpPr>
        <p:spPr>
          <a:xfrm>
            <a:off x="88232" y="1081335"/>
            <a:ext cx="4828672" cy="12311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Analysis Question: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it possible to detect weather patterns that deviate from the historical climatic norms of a region?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03EE2-4458-ADAE-7F04-1D22D40AAAB9}"/>
              </a:ext>
            </a:extLst>
          </p:cNvPr>
          <p:cNvSpPr txBox="1"/>
          <p:nvPr/>
        </p:nvSpPr>
        <p:spPr>
          <a:xfrm>
            <a:off x="88232" y="3042499"/>
            <a:ext cx="4828673" cy="2893100"/>
          </a:xfrm>
          <a:prstGeom prst="rect">
            <a:avLst/>
          </a:prstGeom>
          <a:solidFill>
            <a:schemeClr val="accent6">
              <a:alpha val="23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Answer:</a:t>
            </a:r>
            <a:endParaRPr 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Yes — deviations from historical climate norms can be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 reveals stable climate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High‑distance merges indicate anomalies.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Deviations from long‑term norms are detectable.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Supports early warning for unusual weather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4D692-4645-6A0D-6F32-737F865F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7" y="2726877"/>
            <a:ext cx="7186863" cy="393795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8C969C8-D41F-9C71-1279-18DC710A66B8}"/>
              </a:ext>
            </a:extLst>
          </p:cNvPr>
          <p:cNvSpPr/>
          <p:nvPr/>
        </p:nvSpPr>
        <p:spPr>
          <a:xfrm>
            <a:off x="8570904" y="2016061"/>
            <a:ext cx="248654" cy="710816"/>
          </a:xfrm>
          <a:prstGeom prst="downArrow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AE1E1-F08C-994D-D49B-72CA2B392E61}"/>
              </a:ext>
            </a:extLst>
          </p:cNvPr>
          <p:cNvSpPr txBox="1"/>
          <p:nvPr/>
        </p:nvSpPr>
        <p:spPr>
          <a:xfrm>
            <a:off x="5005137" y="1092731"/>
            <a:ext cx="6770096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Ward dendrogram shows tight climate clusters and highlights potential anomalies as observations that merge only at much higher distances.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330D244-78E7-7A33-2D32-796E438D35EC}"/>
              </a:ext>
            </a:extLst>
          </p:cNvPr>
          <p:cNvSpPr/>
          <p:nvPr/>
        </p:nvSpPr>
        <p:spPr>
          <a:xfrm>
            <a:off x="2045367" y="2431165"/>
            <a:ext cx="248654" cy="611334"/>
          </a:xfrm>
          <a:prstGeom prst="downArrow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5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7A9A9-93CB-2BDB-EB42-A8482CBD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F21B8-7022-8CA4-8ACE-92AC7D5400C1}"/>
              </a:ext>
            </a:extLst>
          </p:cNvPr>
          <p:cNvSpPr txBox="1"/>
          <p:nvPr/>
        </p:nvSpPr>
        <p:spPr>
          <a:xfrm>
            <a:off x="2261937" y="144379"/>
            <a:ext cx="8197516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Thought Experiment #2: </a:t>
            </a:r>
          </a:p>
          <a:p>
            <a:r>
              <a:rPr lang="en-US" sz="2000" b="0" dirty="0">
                <a:latin typeface="Arial" panose="020B0604020202020204" pitchFamily="34" charset="0"/>
              </a:rPr>
              <a:t>Are Europe’s Climate Regimes Structurally Shifting?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9B1AC-851B-8515-761B-B978A26AD17B}"/>
              </a:ext>
            </a:extLst>
          </p:cNvPr>
          <p:cNvSpPr txBox="1"/>
          <p:nvPr/>
        </p:nvSpPr>
        <p:spPr>
          <a:xfrm>
            <a:off x="113696" y="1069179"/>
            <a:ext cx="5114626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Analysis Question: </a:t>
            </a:r>
          </a:p>
          <a:p>
            <a:r>
              <a:rPr lang="en-US" sz="1800" b="0" dirty="0">
                <a:latin typeface="Arial" panose="020B0604020202020204" pitchFamily="34" charset="0"/>
              </a:rPr>
              <a:t>Have Europe’s climate regimes structurally shifted over the past 60 years?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8ABC4-275B-033D-28B9-DC9DDB4DDD1C}"/>
              </a:ext>
            </a:extLst>
          </p:cNvPr>
          <p:cNvSpPr txBox="1"/>
          <p:nvPr/>
        </p:nvSpPr>
        <p:spPr>
          <a:xfrm>
            <a:off x="-1" y="2471054"/>
            <a:ext cx="5228323" cy="2092881"/>
          </a:xfrm>
          <a:prstGeom prst="rect">
            <a:avLst/>
          </a:prstGeom>
          <a:solidFill>
            <a:schemeClr val="accent6">
              <a:alpha val="23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Answer: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</a:rPr>
              <a:t>Yes, stable regional climate regimes remain statistically identifiable. Localized deviations exist, but there is no evidence of continent-wide structural breakdown.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</a:rPr>
              <a:t>Climate variability is increasing unevenly, not systemically.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5717A-FDA6-7A87-9EA1-05E691C2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88" y="2297309"/>
            <a:ext cx="6673515" cy="3938357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F8BC7971-6655-91A7-68C3-F7FB98304C29}"/>
              </a:ext>
            </a:extLst>
          </p:cNvPr>
          <p:cNvSpPr/>
          <p:nvPr/>
        </p:nvSpPr>
        <p:spPr>
          <a:xfrm>
            <a:off x="2318087" y="2023286"/>
            <a:ext cx="209954" cy="447768"/>
          </a:xfrm>
          <a:prstGeom prst="downArrow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62F67-7F39-011A-D728-331A9775F587}"/>
              </a:ext>
            </a:extLst>
          </p:cNvPr>
          <p:cNvSpPr txBox="1"/>
          <p:nvPr/>
        </p:nvSpPr>
        <p:spPr>
          <a:xfrm>
            <a:off x="5598695" y="1069179"/>
            <a:ext cx="650507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diagram shows and  identifies climate exposure thresholds that differentiate stable from volatile regions, forming a foundational layer for long-term habitability assessment.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24B7AC2-3298-9972-AB21-1AC90AB121D4}"/>
              </a:ext>
            </a:extLst>
          </p:cNvPr>
          <p:cNvSpPr/>
          <p:nvPr/>
        </p:nvSpPr>
        <p:spPr>
          <a:xfrm>
            <a:off x="8613205" y="1992509"/>
            <a:ext cx="209954" cy="292690"/>
          </a:xfrm>
          <a:prstGeom prst="downArrow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5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30155-3898-B8D9-EB73-0865FC372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76F2C-9DD2-9098-D620-7C7E21EF855B}"/>
              </a:ext>
            </a:extLst>
          </p:cNvPr>
          <p:cNvSpPr txBox="1"/>
          <p:nvPr/>
        </p:nvSpPr>
        <p:spPr>
          <a:xfrm>
            <a:off x="1435768" y="192361"/>
            <a:ext cx="9320463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Thought Experiment #3: </a:t>
            </a:r>
          </a:p>
          <a:p>
            <a:r>
              <a:rPr lang="en-US" sz="2000" dirty="0">
                <a:latin typeface="Arial" panose="020B0604020202020204" pitchFamily="34" charset="0"/>
              </a:rPr>
              <a:t>Future Habitability: What ML Can and Cannot Predict Within 25–50 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B4304-755E-3326-D7F0-CE473ECFFDDA}"/>
              </a:ext>
            </a:extLst>
          </p:cNvPr>
          <p:cNvSpPr txBox="1"/>
          <p:nvPr/>
        </p:nvSpPr>
        <p:spPr>
          <a:xfrm>
            <a:off x="113311" y="1148522"/>
            <a:ext cx="5371826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000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Analytical Question: </a:t>
            </a:r>
          </a:p>
          <a:p>
            <a:r>
              <a:rPr lang="en-US" b="0" dirty="0">
                <a:latin typeface="Arial" panose="020B0604020202020204" pitchFamily="34" charset="0"/>
              </a:rPr>
              <a:t>Can ML help identify safer places to live in the future?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14690-D14F-A771-248C-FC720C26D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48" y="2480030"/>
            <a:ext cx="6579063" cy="406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102E6-3A14-5203-6E09-20573EC0597D}"/>
              </a:ext>
            </a:extLst>
          </p:cNvPr>
          <p:cNvSpPr txBox="1"/>
          <p:nvPr/>
        </p:nvSpPr>
        <p:spPr>
          <a:xfrm>
            <a:off x="5551497" y="1148522"/>
            <a:ext cx="650507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diagram shows whether unusual weather patterns are emerging by highlighting stable clusters versus areas of localized variability.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00688-7C18-19CC-6A0E-0A288665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587" y="2071852"/>
            <a:ext cx="659811" cy="4481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74518D0-C554-E175-582A-EC6D176E0DE6}"/>
              </a:ext>
            </a:extLst>
          </p:cNvPr>
          <p:cNvGrpSpPr/>
          <p:nvPr/>
        </p:nvGrpSpPr>
        <p:grpSpPr>
          <a:xfrm>
            <a:off x="31688" y="2204640"/>
            <a:ext cx="5475569" cy="4485411"/>
            <a:chOff x="105679" y="2135917"/>
            <a:chExt cx="5475569" cy="44854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6F5FC5-A3C7-4B6D-5A87-A06904AFEC8D}"/>
                </a:ext>
              </a:extLst>
            </p:cNvPr>
            <p:cNvGrpSpPr/>
            <p:nvPr/>
          </p:nvGrpSpPr>
          <p:grpSpPr>
            <a:xfrm>
              <a:off x="105679" y="3673764"/>
              <a:ext cx="5445818" cy="2947564"/>
              <a:chOff x="105679" y="2109173"/>
              <a:chExt cx="5445818" cy="2947564"/>
            </a:xfrm>
          </p:grpSpPr>
          <p:sp>
            <p:nvSpPr>
              <p:cNvPr id="10" name="Callout: Up Arrow 9">
                <a:extLst>
                  <a:ext uri="{FF2B5EF4-FFF2-40B4-BE49-F238E27FC236}">
                    <a16:creationId xmlns:a16="http://schemas.microsoft.com/office/drawing/2014/main" id="{3F80DE67-DE98-D201-E537-80D1900219A9}"/>
                  </a:ext>
                </a:extLst>
              </p:cNvPr>
              <p:cNvSpPr/>
              <p:nvPr/>
            </p:nvSpPr>
            <p:spPr>
              <a:xfrm>
                <a:off x="135431" y="2109173"/>
                <a:ext cx="5416066" cy="1473782"/>
              </a:xfrm>
              <a:prstGeom prst="upArrowCallout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ML Can:</a:t>
                </a:r>
                <a:r>
                  <a:rPr lang="en-US" dirty="0">
                    <a:solidFill>
                      <a:srgbClr val="002060"/>
                    </a:solidFill>
                  </a:rPr>
                  <a:t> detect regimes, track instability, model exposure</a:t>
                </a:r>
              </a:p>
            </p:txBody>
          </p:sp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98503CD6-A40D-F506-9E28-93FA8E1F3665}"/>
                  </a:ext>
                </a:extLst>
              </p:cNvPr>
              <p:cNvSpPr/>
              <p:nvPr/>
            </p:nvSpPr>
            <p:spPr>
              <a:xfrm>
                <a:off x="105679" y="3582955"/>
                <a:ext cx="5416066" cy="1473782"/>
              </a:xfrm>
              <a:prstGeom prst="upArrowCallout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ML Cannot: </a:t>
                </a:r>
                <a:r>
                  <a:rPr lang="en-US" dirty="0">
                    <a:solidFill>
                      <a:srgbClr val="002060"/>
                    </a:solidFill>
                  </a:rPr>
                  <a:t>determine habitability without infrastructure, population, and resilience data</a:t>
                </a:r>
              </a:p>
            </p:txBody>
          </p:sp>
        </p:grpSp>
        <p:sp>
          <p:nvSpPr>
            <p:cNvPr id="15" name="Callout: Up Arrow 14">
              <a:extLst>
                <a:ext uri="{FF2B5EF4-FFF2-40B4-BE49-F238E27FC236}">
                  <a16:creationId xmlns:a16="http://schemas.microsoft.com/office/drawing/2014/main" id="{1A595F01-670F-7B52-E57E-D620BC670CA0}"/>
                </a:ext>
              </a:extLst>
            </p:cNvPr>
            <p:cNvSpPr/>
            <p:nvPr/>
          </p:nvSpPr>
          <p:spPr>
            <a:xfrm>
              <a:off x="165182" y="2135917"/>
              <a:ext cx="5416066" cy="1473782"/>
            </a:xfrm>
            <a:prstGeom prst="upArrowCallou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b="1" dirty="0">
                  <a:solidFill>
                    <a:srgbClr val="002060"/>
                  </a:solidFill>
                </a:rPr>
                <a:t>Answer:  </a:t>
              </a:r>
              <a:r>
                <a:rPr lang="en-US" dirty="0">
                  <a:solidFill>
                    <a:srgbClr val="002060"/>
                  </a:solidFill>
                </a:rPr>
                <a:t>Yes — partially and indirectly.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25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647DDE-3E9B-CA2B-EFB3-73314B0B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286CA3-AB57-EAE0-BFDC-7F3F419D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26048" b="1854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27B98-399A-6D73-E536-DEEEF7CCBCA8}"/>
              </a:ext>
            </a:extLst>
          </p:cNvPr>
          <p:cNvSpPr txBox="1"/>
          <p:nvPr/>
        </p:nvSpPr>
        <p:spPr>
          <a:xfrm>
            <a:off x="253059" y="-233732"/>
            <a:ext cx="8199903" cy="1906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Gaps That Limit Habitability Scoring: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B161C-F7F4-9582-B7C1-3623ABA4DABA}"/>
              </a:ext>
            </a:extLst>
          </p:cNvPr>
          <p:cNvSpPr txBox="1"/>
          <p:nvPr/>
        </p:nvSpPr>
        <p:spPr>
          <a:xfrm>
            <a:off x="383689" y="1948679"/>
            <a:ext cx="4114801" cy="4340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Critical Gaps: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Infrastructure resilience.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 vulnerability.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Emergency response capacity.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Land use and urban density.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Exposure pathways.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Key Insights: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Weather alone cannot define long‑term habitability — risk and resilience matter equally.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EC102-A887-1CA1-1411-90546D6D33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34" r="24405" b="-1"/>
          <a:stretch>
            <a:fillRect/>
          </a:stretch>
        </p:blipFill>
        <p:spPr>
          <a:xfrm>
            <a:off x="8452963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57489-36E2-6544-7B04-3EF5279B11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" b="4"/>
          <a:stretch>
            <a:fillRect/>
          </a:stretch>
        </p:blipFill>
        <p:spPr>
          <a:xfrm>
            <a:off x="539828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E805FB-1229-3FCB-5C9E-D9E8A9BD0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768" r="-2" b="591"/>
          <a:stretch>
            <a:fillRect/>
          </a:stretch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869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AC120-31BE-87FB-74D8-8A302175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9866F7-B1A7-C732-85D9-D36DB6644442}"/>
              </a:ext>
            </a:extLst>
          </p:cNvPr>
          <p:cNvSpPr txBox="1"/>
          <p:nvPr/>
        </p:nvSpPr>
        <p:spPr>
          <a:xfrm>
            <a:off x="1318726" y="99357"/>
            <a:ext cx="9554547" cy="523220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Arial Black" panose="020B0A04020102020204" pitchFamily="34" charset="0"/>
              </a:rPr>
              <a:t>Key Insights &amp; Recommendations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3CFBD2-F248-61F4-D8E0-A089C3DC1637}"/>
              </a:ext>
            </a:extLst>
          </p:cNvPr>
          <p:cNvGrpSpPr/>
          <p:nvPr/>
        </p:nvGrpSpPr>
        <p:grpSpPr>
          <a:xfrm>
            <a:off x="339015" y="1576684"/>
            <a:ext cx="11513967" cy="5383763"/>
            <a:chOff x="52872" y="1156079"/>
            <a:chExt cx="11964948" cy="2425047"/>
          </a:xfrm>
        </p:grpSpPr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E21DF1D9-3EB8-4C0E-D49D-B0C680BDED47}"/>
                </a:ext>
              </a:extLst>
            </p:cNvPr>
            <p:cNvSpPr/>
            <p:nvPr/>
          </p:nvSpPr>
          <p:spPr>
            <a:xfrm>
              <a:off x="2015412" y="1184991"/>
              <a:ext cx="2503716" cy="1567543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Track: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CNN/LSTM to monitor instability over time</a:t>
              </a:r>
            </a:p>
            <a:p>
              <a:pPr algn="ctr"/>
              <a:endParaRPr lang="en-US" dirty="0"/>
            </a:p>
          </p:txBody>
        </p:sp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93BBA1ED-FFE2-5B65-0905-A50556E65DD2}"/>
                </a:ext>
              </a:extLst>
            </p:cNvPr>
            <p:cNvSpPr/>
            <p:nvPr/>
          </p:nvSpPr>
          <p:spPr>
            <a:xfrm>
              <a:off x="52872" y="1190800"/>
              <a:ext cx="2503716" cy="1567543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r>
                <a:rPr lang="en-US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Detect: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PCA + clustering to map stable regimes</a:t>
              </a:r>
            </a:p>
            <a:p>
              <a:endParaRPr lang="en-US" dirty="0"/>
            </a:p>
          </p:txBody>
        </p:sp>
        <p:sp>
          <p:nvSpPr>
            <p:cNvPr id="9" name="Arrow: Notched Right 8">
              <a:extLst>
                <a:ext uri="{FF2B5EF4-FFF2-40B4-BE49-F238E27FC236}">
                  <a16:creationId xmlns:a16="http://schemas.microsoft.com/office/drawing/2014/main" id="{7B52FBD3-6DED-7F2D-5B39-8A5529E4FBDB}"/>
                </a:ext>
              </a:extLst>
            </p:cNvPr>
            <p:cNvSpPr/>
            <p:nvPr/>
          </p:nvSpPr>
          <p:spPr>
            <a:xfrm>
              <a:off x="3971729" y="1170140"/>
              <a:ext cx="2503715" cy="1594291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Decide: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Convert exposure thresholds into risk profiles</a:t>
              </a:r>
            </a:p>
            <a:p>
              <a:pPr algn="ctr"/>
              <a:endParaRPr lang="en-US" dirty="0"/>
            </a:p>
          </p:txBody>
        </p:sp>
        <p:sp>
          <p:nvSpPr>
            <p:cNvPr id="11" name="Arrow: Notched Right 10">
              <a:extLst>
                <a:ext uri="{FF2B5EF4-FFF2-40B4-BE49-F238E27FC236}">
                  <a16:creationId xmlns:a16="http://schemas.microsoft.com/office/drawing/2014/main" id="{56AD3A0A-4CDC-FDD3-543B-E29AAFD33ED6}"/>
                </a:ext>
              </a:extLst>
            </p:cNvPr>
            <p:cNvSpPr/>
            <p:nvPr/>
          </p:nvSpPr>
          <p:spPr>
            <a:xfrm>
              <a:off x="5878284" y="1157773"/>
              <a:ext cx="3654488" cy="1567543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Expand: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Add infrastructure, population, emergency capacity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Notched Right 11">
              <a:extLst>
                <a:ext uri="{FF2B5EF4-FFF2-40B4-BE49-F238E27FC236}">
                  <a16:creationId xmlns:a16="http://schemas.microsoft.com/office/drawing/2014/main" id="{6E0596C6-2FB6-BE58-6999-01038DC5AB90}"/>
                </a:ext>
              </a:extLst>
            </p:cNvPr>
            <p:cNvSpPr/>
            <p:nvPr/>
          </p:nvSpPr>
          <p:spPr>
            <a:xfrm>
              <a:off x="8764546" y="1156079"/>
              <a:ext cx="3253274" cy="1567543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Validate: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Cross‑check with climate experts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Arrow: Notched Right 12">
              <a:extLst>
                <a:ext uri="{FF2B5EF4-FFF2-40B4-BE49-F238E27FC236}">
                  <a16:creationId xmlns:a16="http://schemas.microsoft.com/office/drawing/2014/main" id="{C25F0631-CA8F-3EE7-B9A0-D20F9B495D10}"/>
                </a:ext>
              </a:extLst>
            </p:cNvPr>
            <p:cNvSpPr/>
            <p:nvPr/>
          </p:nvSpPr>
          <p:spPr>
            <a:xfrm>
              <a:off x="2659228" y="2558701"/>
              <a:ext cx="7165910" cy="1022425"/>
            </a:xfrm>
            <a:prstGeom prst="notch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Build: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Multi‑layer risk dashboard (Structure → Instability → Exposure)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6591FD-B9FE-F3E1-E6B4-14205030E46D}"/>
              </a:ext>
            </a:extLst>
          </p:cNvPr>
          <p:cNvSpPr txBox="1"/>
          <p:nvPr/>
        </p:nvSpPr>
        <p:spPr>
          <a:xfrm>
            <a:off x="298580" y="684132"/>
            <a:ext cx="10170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Integrating ML structure, instability tracking, and exposure modeling creates a scalable climate‑risk framework.</a:t>
            </a:r>
          </a:p>
        </p:txBody>
      </p:sp>
    </p:spTree>
    <p:extLst>
      <p:ext uri="{BB962C8B-B14F-4D97-AF65-F5344CB8AC3E}">
        <p14:creationId xmlns:p14="http://schemas.microsoft.com/office/powerpoint/2010/main" val="297495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</TotalTime>
  <Words>790</Words>
  <Application>Microsoft Office PowerPoint</Application>
  <PresentationFormat>Widescreen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MACHINE LEARNING METHODS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Olufemi Ige</dc:creator>
  <cp:lastModifiedBy>Olufemi Ige</cp:lastModifiedBy>
  <cp:revision>21</cp:revision>
  <dcterms:created xsi:type="dcterms:W3CDTF">2026-02-15T22:26:44Z</dcterms:created>
  <dcterms:modified xsi:type="dcterms:W3CDTF">2026-02-17T20:53:25Z</dcterms:modified>
</cp:coreProperties>
</file>